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8"/>
  </p:handoutMasterIdLst>
  <p:sldIdLst>
    <p:sldId id="277" r:id="rId3"/>
    <p:sldId id="276" r:id="rId4"/>
    <p:sldId id="303" r:id="rId5"/>
    <p:sldId id="309" r:id="rId6"/>
    <p:sldId id="278" r:id="rId8"/>
    <p:sldId id="304" r:id="rId9"/>
    <p:sldId id="308" r:id="rId10"/>
    <p:sldId id="342" r:id="rId11"/>
    <p:sldId id="306" r:id="rId12"/>
    <p:sldId id="314" r:id="rId13"/>
    <p:sldId id="315" r:id="rId14"/>
    <p:sldId id="341" r:id="rId15"/>
    <p:sldId id="316" r:id="rId16"/>
    <p:sldId id="343" r:id="rId17"/>
    <p:sldId id="344" r:id="rId18"/>
    <p:sldId id="279" r:id="rId19"/>
    <p:sldId id="348" r:id="rId20"/>
    <p:sldId id="377" r:id="rId21"/>
    <p:sldId id="379" r:id="rId22"/>
    <p:sldId id="280" r:id="rId23"/>
    <p:sldId id="380" r:id="rId24"/>
    <p:sldId id="406" r:id="rId25"/>
    <p:sldId id="347" r:id="rId26"/>
    <p:sldId id="34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C3FB"/>
    <a:srgbClr val="00D4D3"/>
    <a:srgbClr val="002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4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043EC-6E1B-40AB-991F-FC98A5AAD1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C4E68-D685-4FF5-AF54-4FD53DF115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3C3ED-59C9-49D8-82F4-C10F3B26A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6C851-EFF0-4B6B-8CAB-2CDF9AEAC9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68B251-D916-42DB-9836-7A227743163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96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166564"/>
            <a:ext cx="12192000" cy="696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Portfolio Example Thre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981841" y="1503643"/>
            <a:ext cx="2560100" cy="2393990"/>
          </a:xfrm>
          <a:custGeom>
            <a:avLst/>
            <a:gdLst>
              <a:gd name="connsiteX0" fmla="*/ 1275249 w 2560100"/>
              <a:gd name="connsiteY0" fmla="*/ 0 h 2393990"/>
              <a:gd name="connsiteX1" fmla="*/ 1281760 w 2560100"/>
              <a:gd name="connsiteY1" fmla="*/ 575 h 2393990"/>
              <a:gd name="connsiteX2" fmla="*/ 1281760 w 2560100"/>
              <a:gd name="connsiteY2" fmla="*/ 573 h 2393990"/>
              <a:gd name="connsiteX3" fmla="*/ 1364499 w 2560100"/>
              <a:gd name="connsiteY3" fmla="*/ 7862 h 2393990"/>
              <a:gd name="connsiteX4" fmla="*/ 1606482 w 2560100"/>
              <a:gd name="connsiteY4" fmla="*/ 134229 h 2393990"/>
              <a:gd name="connsiteX5" fmla="*/ 2480649 w 2560100"/>
              <a:gd name="connsiteY5" fmla="*/ 995061 h 2393990"/>
              <a:gd name="connsiteX6" fmla="*/ 2483543 w 2560100"/>
              <a:gd name="connsiteY6" fmla="*/ 1371661 h 2393990"/>
              <a:gd name="connsiteX7" fmla="*/ 1613986 w 2560100"/>
              <a:gd name="connsiteY7" fmla="*/ 2254686 h 2393990"/>
              <a:gd name="connsiteX8" fmla="*/ 1284854 w 2560100"/>
              <a:gd name="connsiteY8" fmla="*/ 2393990 h 2393990"/>
              <a:gd name="connsiteX9" fmla="*/ 1281760 w 2560100"/>
              <a:gd name="connsiteY9" fmla="*/ 2393717 h 2393990"/>
              <a:gd name="connsiteX10" fmla="*/ 1281760 w 2560100"/>
              <a:gd name="connsiteY10" fmla="*/ 2393718 h 2393990"/>
              <a:gd name="connsiteX11" fmla="*/ 1195604 w 2560100"/>
              <a:gd name="connsiteY11" fmla="*/ 2386128 h 2393990"/>
              <a:gd name="connsiteX12" fmla="*/ 953620 w 2560100"/>
              <a:gd name="connsiteY12" fmla="*/ 2259762 h 2393990"/>
              <a:gd name="connsiteX13" fmla="*/ 79452 w 2560100"/>
              <a:gd name="connsiteY13" fmla="*/ 1398930 h 2393990"/>
              <a:gd name="connsiteX14" fmla="*/ 76559 w 2560100"/>
              <a:gd name="connsiteY14" fmla="*/ 1022332 h 2393990"/>
              <a:gd name="connsiteX15" fmla="*/ 946117 w 2560100"/>
              <a:gd name="connsiteY15" fmla="*/ 139305 h 2393990"/>
              <a:gd name="connsiteX16" fmla="*/ 1275249 w 2560100"/>
              <a:gd name="connsiteY16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60100" h="2393990">
                <a:moveTo>
                  <a:pt x="1275249" y="0"/>
                </a:moveTo>
                <a:lnTo>
                  <a:pt x="1281760" y="575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480649" y="995061"/>
                </a:lnTo>
                <a:cubicBezTo>
                  <a:pt x="2585443" y="1098257"/>
                  <a:pt x="2586740" y="1266867"/>
                  <a:pt x="2483543" y="1371661"/>
                </a:cubicBez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6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59984" y="150364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740448" y="150364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4820912" y="150364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6901376" y="150364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855792" y="332146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3779438" y="332146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1703084" y="3321463"/>
            <a:ext cx="2299043" cy="2393990"/>
          </a:xfrm>
          <a:custGeom>
            <a:avLst/>
            <a:gdLst>
              <a:gd name="connsiteX0" fmla="*/ 1275249 w 2299043"/>
              <a:gd name="connsiteY0" fmla="*/ 0 h 2393990"/>
              <a:gd name="connsiteX1" fmla="*/ 1281760 w 2299043"/>
              <a:gd name="connsiteY1" fmla="*/ 574 h 2393990"/>
              <a:gd name="connsiteX2" fmla="*/ 1281760 w 2299043"/>
              <a:gd name="connsiteY2" fmla="*/ 573 h 2393990"/>
              <a:gd name="connsiteX3" fmla="*/ 1364499 w 2299043"/>
              <a:gd name="connsiteY3" fmla="*/ 7862 h 2393990"/>
              <a:gd name="connsiteX4" fmla="*/ 1606482 w 2299043"/>
              <a:gd name="connsiteY4" fmla="*/ 134229 h 2393990"/>
              <a:gd name="connsiteX5" fmla="*/ 2299043 w 2299043"/>
              <a:gd name="connsiteY5" fmla="*/ 816225 h 2393990"/>
              <a:gd name="connsiteX6" fmla="*/ 2096080 w 2299043"/>
              <a:gd name="connsiteY6" fmla="*/ 1022332 h 2393990"/>
              <a:gd name="connsiteX7" fmla="*/ 2098974 w 2299043"/>
              <a:gd name="connsiteY7" fmla="*/ 1398930 h 2393990"/>
              <a:gd name="connsiteX8" fmla="*/ 2280581 w 2299043"/>
              <a:gd name="connsiteY8" fmla="*/ 1577767 h 2393990"/>
              <a:gd name="connsiteX9" fmla="*/ 1613986 w 2299043"/>
              <a:gd name="connsiteY9" fmla="*/ 2254686 h 2393990"/>
              <a:gd name="connsiteX10" fmla="*/ 1284854 w 2299043"/>
              <a:gd name="connsiteY10" fmla="*/ 2393990 h 2393990"/>
              <a:gd name="connsiteX11" fmla="*/ 1281760 w 2299043"/>
              <a:gd name="connsiteY11" fmla="*/ 2393717 h 2393990"/>
              <a:gd name="connsiteX12" fmla="*/ 1281760 w 2299043"/>
              <a:gd name="connsiteY12" fmla="*/ 2393718 h 2393990"/>
              <a:gd name="connsiteX13" fmla="*/ 1195604 w 2299043"/>
              <a:gd name="connsiteY13" fmla="*/ 2386128 h 2393990"/>
              <a:gd name="connsiteX14" fmla="*/ 953620 w 2299043"/>
              <a:gd name="connsiteY14" fmla="*/ 2259762 h 2393990"/>
              <a:gd name="connsiteX15" fmla="*/ 79452 w 2299043"/>
              <a:gd name="connsiteY15" fmla="*/ 1398930 h 2393990"/>
              <a:gd name="connsiteX16" fmla="*/ 76559 w 2299043"/>
              <a:gd name="connsiteY16" fmla="*/ 1022332 h 2393990"/>
              <a:gd name="connsiteX17" fmla="*/ 946117 w 2299043"/>
              <a:gd name="connsiteY17" fmla="*/ 139305 h 2393990"/>
              <a:gd name="connsiteX18" fmla="*/ 1275249 w 2299043"/>
              <a:gd name="connsiteY18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9043" h="2393990">
                <a:moveTo>
                  <a:pt x="1275249" y="0"/>
                </a:moveTo>
                <a:lnTo>
                  <a:pt x="1281760" y="574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299043" y="816225"/>
                </a:lnTo>
                <a:lnTo>
                  <a:pt x="2096080" y="1022332"/>
                </a:lnTo>
                <a:cubicBezTo>
                  <a:pt x="1992884" y="1127125"/>
                  <a:pt x="1994180" y="1295735"/>
                  <a:pt x="2098974" y="1398930"/>
                </a:cubicBezTo>
                <a:lnTo>
                  <a:pt x="2280581" y="1577767"/>
                </a:ln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5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4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7932147" y="3321463"/>
            <a:ext cx="2560100" cy="2393990"/>
          </a:xfrm>
          <a:custGeom>
            <a:avLst/>
            <a:gdLst>
              <a:gd name="connsiteX0" fmla="*/ 1275249 w 2560100"/>
              <a:gd name="connsiteY0" fmla="*/ 0 h 2393990"/>
              <a:gd name="connsiteX1" fmla="*/ 1281760 w 2560100"/>
              <a:gd name="connsiteY1" fmla="*/ 575 h 2393990"/>
              <a:gd name="connsiteX2" fmla="*/ 1281760 w 2560100"/>
              <a:gd name="connsiteY2" fmla="*/ 573 h 2393990"/>
              <a:gd name="connsiteX3" fmla="*/ 1364499 w 2560100"/>
              <a:gd name="connsiteY3" fmla="*/ 7862 h 2393990"/>
              <a:gd name="connsiteX4" fmla="*/ 1606482 w 2560100"/>
              <a:gd name="connsiteY4" fmla="*/ 134229 h 2393990"/>
              <a:gd name="connsiteX5" fmla="*/ 2480649 w 2560100"/>
              <a:gd name="connsiteY5" fmla="*/ 995061 h 2393990"/>
              <a:gd name="connsiteX6" fmla="*/ 2483543 w 2560100"/>
              <a:gd name="connsiteY6" fmla="*/ 1371661 h 2393990"/>
              <a:gd name="connsiteX7" fmla="*/ 1613986 w 2560100"/>
              <a:gd name="connsiteY7" fmla="*/ 2254686 h 2393990"/>
              <a:gd name="connsiteX8" fmla="*/ 1284854 w 2560100"/>
              <a:gd name="connsiteY8" fmla="*/ 2393990 h 2393990"/>
              <a:gd name="connsiteX9" fmla="*/ 1281760 w 2560100"/>
              <a:gd name="connsiteY9" fmla="*/ 2393717 h 2393990"/>
              <a:gd name="connsiteX10" fmla="*/ 1281760 w 2560100"/>
              <a:gd name="connsiteY10" fmla="*/ 2393718 h 2393990"/>
              <a:gd name="connsiteX11" fmla="*/ 1195604 w 2560100"/>
              <a:gd name="connsiteY11" fmla="*/ 2386128 h 2393990"/>
              <a:gd name="connsiteX12" fmla="*/ 953620 w 2560100"/>
              <a:gd name="connsiteY12" fmla="*/ 2259762 h 2393990"/>
              <a:gd name="connsiteX13" fmla="*/ 79452 w 2560100"/>
              <a:gd name="connsiteY13" fmla="*/ 1398930 h 2393990"/>
              <a:gd name="connsiteX14" fmla="*/ 76559 w 2560100"/>
              <a:gd name="connsiteY14" fmla="*/ 1022332 h 2393990"/>
              <a:gd name="connsiteX15" fmla="*/ 946117 w 2560100"/>
              <a:gd name="connsiteY15" fmla="*/ 139305 h 2393990"/>
              <a:gd name="connsiteX16" fmla="*/ 1275249 w 2560100"/>
              <a:gd name="connsiteY16" fmla="*/ 0 h 23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60100" h="2393990">
                <a:moveTo>
                  <a:pt x="1275249" y="0"/>
                </a:moveTo>
                <a:lnTo>
                  <a:pt x="1281760" y="575"/>
                </a:lnTo>
                <a:lnTo>
                  <a:pt x="1281760" y="573"/>
                </a:lnTo>
                <a:lnTo>
                  <a:pt x="1364499" y="7862"/>
                </a:lnTo>
                <a:cubicBezTo>
                  <a:pt x="1452930" y="24279"/>
                  <a:pt x="1537574" y="66371"/>
                  <a:pt x="1606482" y="134229"/>
                </a:cubicBezTo>
                <a:lnTo>
                  <a:pt x="2480649" y="995061"/>
                </a:lnTo>
                <a:cubicBezTo>
                  <a:pt x="2585443" y="1098257"/>
                  <a:pt x="2586740" y="1266867"/>
                  <a:pt x="2483543" y="1371661"/>
                </a:cubicBezTo>
                <a:lnTo>
                  <a:pt x="1613986" y="2254686"/>
                </a:lnTo>
                <a:cubicBezTo>
                  <a:pt x="1523509" y="2346564"/>
                  <a:pt x="1404356" y="2393072"/>
                  <a:pt x="1284854" y="2393990"/>
                </a:cubicBezTo>
                <a:lnTo>
                  <a:pt x="1281760" y="2393717"/>
                </a:lnTo>
                <a:lnTo>
                  <a:pt x="1281760" y="2393718"/>
                </a:lnTo>
                <a:lnTo>
                  <a:pt x="1195604" y="2386128"/>
                </a:lnTo>
                <a:cubicBezTo>
                  <a:pt x="1107173" y="2369712"/>
                  <a:pt x="1022529" y="2327620"/>
                  <a:pt x="953620" y="2259762"/>
                </a:cubicBezTo>
                <a:lnTo>
                  <a:pt x="79452" y="1398930"/>
                </a:lnTo>
                <a:cubicBezTo>
                  <a:pt x="-25342" y="1295735"/>
                  <a:pt x="-26638" y="1127126"/>
                  <a:pt x="76559" y="1022332"/>
                </a:cubicBezTo>
                <a:lnTo>
                  <a:pt x="946117" y="139305"/>
                </a:lnTo>
                <a:cubicBezTo>
                  <a:pt x="1036595" y="47426"/>
                  <a:pt x="1155745" y="919"/>
                  <a:pt x="127524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lnSpc>
                <a:spcPct val="250000"/>
              </a:lnSpc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 Mockup Design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5563484" y="2176009"/>
            <a:ext cx="5447416" cy="3631763"/>
          </a:xfrm>
          <a:custGeom>
            <a:avLst/>
            <a:gdLst>
              <a:gd name="connsiteX0" fmla="*/ 0 w 2456265"/>
              <a:gd name="connsiteY0" fmla="*/ 0 h 1954343"/>
              <a:gd name="connsiteX1" fmla="*/ 2456265 w 2456265"/>
              <a:gd name="connsiteY1" fmla="*/ 0 h 1954343"/>
              <a:gd name="connsiteX2" fmla="*/ 2456265 w 2456265"/>
              <a:gd name="connsiteY2" fmla="*/ 1954343 h 1954343"/>
              <a:gd name="connsiteX3" fmla="*/ 0 w 2456265"/>
              <a:gd name="connsiteY3" fmla="*/ 1954343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6265" h="1954343">
                <a:moveTo>
                  <a:pt x="0" y="0"/>
                </a:moveTo>
                <a:lnTo>
                  <a:pt x="2456265" y="0"/>
                </a:lnTo>
                <a:lnTo>
                  <a:pt x="2456265" y="1954343"/>
                </a:lnTo>
                <a:lnTo>
                  <a:pt x="0" y="19543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+mn-ea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+mn-ea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3500" y="1523999"/>
            <a:ext cx="5448518" cy="47989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nthly event and project shedul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1763547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1" hasCustomPrompt="1"/>
          </p:nvPr>
        </p:nvSpPr>
        <p:spPr>
          <a:xfrm>
            <a:off x="3041288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2" hasCustomPrompt="1"/>
          </p:nvPr>
        </p:nvSpPr>
        <p:spPr>
          <a:xfrm>
            <a:off x="4319029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3" hasCustomPrompt="1"/>
          </p:nvPr>
        </p:nvSpPr>
        <p:spPr>
          <a:xfrm>
            <a:off x="5596770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4" hasCustomPrompt="1"/>
          </p:nvPr>
        </p:nvSpPr>
        <p:spPr>
          <a:xfrm>
            <a:off x="6874511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+mn-ea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+mn-ea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>
            <a:off x="485804" y="5307574"/>
            <a:ext cx="921600" cy="921516"/>
          </a:xfrm>
          <a:custGeom>
            <a:avLst/>
            <a:gdLst>
              <a:gd name="connsiteX0" fmla="*/ 460800 w 921600"/>
              <a:gd name="connsiteY0" fmla="*/ 0 h 921516"/>
              <a:gd name="connsiteX1" fmla="*/ 921600 w 921600"/>
              <a:gd name="connsiteY1" fmla="*/ 460758 h 921516"/>
              <a:gd name="connsiteX2" fmla="*/ 460800 w 921600"/>
              <a:gd name="connsiteY2" fmla="*/ 921516 h 921516"/>
              <a:gd name="connsiteX3" fmla="*/ 0 w 921600"/>
              <a:gd name="connsiteY3" fmla="*/ 460758 h 921516"/>
              <a:gd name="connsiteX4" fmla="*/ 460800 w 921600"/>
              <a:gd name="connsiteY4" fmla="*/ 0 h 9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00" h="921516">
                <a:moveTo>
                  <a:pt x="460800" y="0"/>
                </a:moveTo>
                <a:cubicBezTo>
                  <a:pt x="715293" y="0"/>
                  <a:pt x="921600" y="206288"/>
                  <a:pt x="921600" y="460758"/>
                </a:cubicBezTo>
                <a:cubicBezTo>
                  <a:pt x="921600" y="715228"/>
                  <a:pt x="715293" y="921516"/>
                  <a:pt x="460800" y="921516"/>
                </a:cubicBezTo>
                <a:cubicBezTo>
                  <a:pt x="206307" y="921516"/>
                  <a:pt x="0" y="715228"/>
                  <a:pt x="0" y="460758"/>
                </a:cubicBezTo>
                <a:cubicBezTo>
                  <a:pt x="0" y="206288"/>
                  <a:pt x="206307" y="0"/>
                  <a:pt x="46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470542" y="1338514"/>
            <a:ext cx="4748211" cy="40847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Happy Client Testimonial !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IN" dirty="0" smtClean="0"/>
              <a:t>Footer goes here</a:t>
            </a:r>
            <a:endParaRPr lang="en-IN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017020 w 6096000"/>
              <a:gd name="connsiteY1" fmla="*/ 0 h 6858000"/>
              <a:gd name="connsiteX2" fmla="*/ 6096000 w 6096000"/>
              <a:gd name="connsiteY2" fmla="*/ 3429000 h 6858000"/>
              <a:gd name="connsiteX3" fmla="*/ 4017020 w 6096000"/>
              <a:gd name="connsiteY3" fmla="*/ 6858000 h 6858000"/>
              <a:gd name="connsiteX4" fmla="*/ 0 w 6096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17020" y="0"/>
                </a:lnTo>
                <a:lnTo>
                  <a:pt x="6096000" y="3429000"/>
                </a:lnTo>
                <a:lnTo>
                  <a:pt x="401702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50"/>
          <a:stretch>
            <a:fillRect/>
          </a:stretch>
        </p:blipFill>
        <p:spPr>
          <a:xfrm>
            <a:off x="0" y="0"/>
            <a:ext cx="12192000" cy="3192378"/>
          </a:xfrm>
          <a:custGeom>
            <a:avLst/>
            <a:gdLst>
              <a:gd name="connsiteX0" fmla="*/ 0 w 12192000"/>
              <a:gd name="connsiteY0" fmla="*/ 0 h 3192378"/>
              <a:gd name="connsiteX1" fmla="*/ 12192000 w 12192000"/>
              <a:gd name="connsiteY1" fmla="*/ 0 h 3192378"/>
              <a:gd name="connsiteX2" fmla="*/ 12192000 w 12192000"/>
              <a:gd name="connsiteY2" fmla="*/ 3192378 h 3192378"/>
              <a:gd name="connsiteX3" fmla="*/ 0 w 12192000"/>
              <a:gd name="connsiteY3" fmla="*/ 3192378 h 319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92378">
                <a:moveTo>
                  <a:pt x="0" y="0"/>
                </a:moveTo>
                <a:lnTo>
                  <a:pt x="12192000" y="0"/>
                </a:lnTo>
                <a:lnTo>
                  <a:pt x="12192000" y="3192378"/>
                </a:lnTo>
                <a:lnTo>
                  <a:pt x="0" y="319237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lobal blank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Dedicated Team Ever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57292" y="1641483"/>
            <a:ext cx="2456265" cy="1954343"/>
          </a:xfrm>
          <a:custGeom>
            <a:avLst/>
            <a:gdLst>
              <a:gd name="connsiteX0" fmla="*/ 217627 w 2456265"/>
              <a:gd name="connsiteY0" fmla="*/ 0 h 1954343"/>
              <a:gd name="connsiteX1" fmla="*/ 2238290 w 2456265"/>
              <a:gd name="connsiteY1" fmla="*/ 0 h 1954343"/>
              <a:gd name="connsiteX2" fmla="*/ 2456265 w 2456265"/>
              <a:gd name="connsiteY2" fmla="*/ 217975 h 1954343"/>
              <a:gd name="connsiteX3" fmla="*/ 2456265 w 2456265"/>
              <a:gd name="connsiteY3" fmla="*/ 1954343 h 1954343"/>
              <a:gd name="connsiteX4" fmla="*/ 0 w 2456265"/>
              <a:gd name="connsiteY4" fmla="*/ 1954343 h 1954343"/>
              <a:gd name="connsiteX5" fmla="*/ 0 w 2456265"/>
              <a:gd name="connsiteY5" fmla="*/ 214523 h 1954343"/>
              <a:gd name="connsiteX6" fmla="*/ 4080 w 2456265"/>
              <a:gd name="connsiteY6" fmla="*/ 174045 h 1954343"/>
              <a:gd name="connsiteX7" fmla="*/ 217627 w 2456265"/>
              <a:gd name="connsiteY7" fmla="*/ 0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265" h="1954343">
                <a:moveTo>
                  <a:pt x="217627" y="0"/>
                </a:moveTo>
                <a:lnTo>
                  <a:pt x="2238290" y="0"/>
                </a:lnTo>
                <a:cubicBezTo>
                  <a:pt x="2358674" y="0"/>
                  <a:pt x="2456265" y="97591"/>
                  <a:pt x="2456265" y="217975"/>
                </a:cubicBezTo>
                <a:lnTo>
                  <a:pt x="2456265" y="1954343"/>
                </a:lnTo>
                <a:lnTo>
                  <a:pt x="0" y="1954343"/>
                </a:lnTo>
                <a:lnTo>
                  <a:pt x="0" y="214523"/>
                </a:lnTo>
                <a:lnTo>
                  <a:pt x="4080" y="174045"/>
                </a:lnTo>
                <a:cubicBezTo>
                  <a:pt x="24406" y="74718"/>
                  <a:pt x="112291" y="0"/>
                  <a:pt x="217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3463329" y="3625943"/>
            <a:ext cx="2456265" cy="1954343"/>
          </a:xfrm>
          <a:custGeom>
            <a:avLst/>
            <a:gdLst>
              <a:gd name="connsiteX0" fmla="*/ 0 w 2456265"/>
              <a:gd name="connsiteY0" fmla="*/ 0 h 1954343"/>
              <a:gd name="connsiteX1" fmla="*/ 2456265 w 2456265"/>
              <a:gd name="connsiteY1" fmla="*/ 0 h 1954343"/>
              <a:gd name="connsiteX2" fmla="*/ 2456265 w 2456265"/>
              <a:gd name="connsiteY2" fmla="*/ 1739820 h 1954343"/>
              <a:gd name="connsiteX3" fmla="*/ 2452185 w 2456265"/>
              <a:gd name="connsiteY3" fmla="*/ 1780298 h 1954343"/>
              <a:gd name="connsiteX4" fmla="*/ 2238638 w 2456265"/>
              <a:gd name="connsiteY4" fmla="*/ 1954343 h 1954343"/>
              <a:gd name="connsiteX5" fmla="*/ 217975 w 2456265"/>
              <a:gd name="connsiteY5" fmla="*/ 1954343 h 1954343"/>
              <a:gd name="connsiteX6" fmla="*/ 0 w 2456265"/>
              <a:gd name="connsiteY6" fmla="*/ 1736368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6265" h="1954343">
                <a:moveTo>
                  <a:pt x="0" y="0"/>
                </a:moveTo>
                <a:lnTo>
                  <a:pt x="2456265" y="0"/>
                </a:lnTo>
                <a:lnTo>
                  <a:pt x="2456265" y="1739820"/>
                </a:lnTo>
                <a:lnTo>
                  <a:pt x="2452185" y="1780298"/>
                </a:lnTo>
                <a:cubicBezTo>
                  <a:pt x="2431859" y="1879625"/>
                  <a:pt x="2343974" y="1954343"/>
                  <a:pt x="2238638" y="1954343"/>
                </a:cubicBezTo>
                <a:lnTo>
                  <a:pt x="217975" y="1954343"/>
                </a:lnTo>
                <a:cubicBezTo>
                  <a:pt x="97591" y="1954343"/>
                  <a:pt x="0" y="1856752"/>
                  <a:pt x="0" y="17363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6272756" y="1666335"/>
            <a:ext cx="2456265" cy="1954343"/>
          </a:xfrm>
          <a:custGeom>
            <a:avLst/>
            <a:gdLst>
              <a:gd name="connsiteX0" fmla="*/ 217627 w 2456265"/>
              <a:gd name="connsiteY0" fmla="*/ 0 h 1954343"/>
              <a:gd name="connsiteX1" fmla="*/ 2238290 w 2456265"/>
              <a:gd name="connsiteY1" fmla="*/ 0 h 1954343"/>
              <a:gd name="connsiteX2" fmla="*/ 2456265 w 2456265"/>
              <a:gd name="connsiteY2" fmla="*/ 217975 h 1954343"/>
              <a:gd name="connsiteX3" fmla="*/ 2456265 w 2456265"/>
              <a:gd name="connsiteY3" fmla="*/ 1954343 h 1954343"/>
              <a:gd name="connsiteX4" fmla="*/ 0 w 2456265"/>
              <a:gd name="connsiteY4" fmla="*/ 1954343 h 1954343"/>
              <a:gd name="connsiteX5" fmla="*/ 0 w 2456265"/>
              <a:gd name="connsiteY5" fmla="*/ 214523 h 1954343"/>
              <a:gd name="connsiteX6" fmla="*/ 4080 w 2456265"/>
              <a:gd name="connsiteY6" fmla="*/ 174045 h 1954343"/>
              <a:gd name="connsiteX7" fmla="*/ 217627 w 2456265"/>
              <a:gd name="connsiteY7" fmla="*/ 0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265" h="1954343">
                <a:moveTo>
                  <a:pt x="217627" y="0"/>
                </a:moveTo>
                <a:lnTo>
                  <a:pt x="2238290" y="0"/>
                </a:lnTo>
                <a:cubicBezTo>
                  <a:pt x="2358674" y="0"/>
                  <a:pt x="2456265" y="97591"/>
                  <a:pt x="2456265" y="217975"/>
                </a:cubicBezTo>
                <a:lnTo>
                  <a:pt x="2456265" y="1954343"/>
                </a:lnTo>
                <a:lnTo>
                  <a:pt x="0" y="1954343"/>
                </a:lnTo>
                <a:lnTo>
                  <a:pt x="0" y="214523"/>
                </a:lnTo>
                <a:lnTo>
                  <a:pt x="4080" y="174045"/>
                </a:lnTo>
                <a:cubicBezTo>
                  <a:pt x="24406" y="74718"/>
                  <a:pt x="112291" y="0"/>
                  <a:pt x="217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9078793" y="3630106"/>
            <a:ext cx="2456265" cy="1954343"/>
          </a:xfrm>
          <a:custGeom>
            <a:avLst/>
            <a:gdLst>
              <a:gd name="connsiteX0" fmla="*/ 0 w 2456265"/>
              <a:gd name="connsiteY0" fmla="*/ 0 h 1954343"/>
              <a:gd name="connsiteX1" fmla="*/ 2456265 w 2456265"/>
              <a:gd name="connsiteY1" fmla="*/ 0 h 1954343"/>
              <a:gd name="connsiteX2" fmla="*/ 2456265 w 2456265"/>
              <a:gd name="connsiteY2" fmla="*/ 1739820 h 1954343"/>
              <a:gd name="connsiteX3" fmla="*/ 2452185 w 2456265"/>
              <a:gd name="connsiteY3" fmla="*/ 1780298 h 1954343"/>
              <a:gd name="connsiteX4" fmla="*/ 2238638 w 2456265"/>
              <a:gd name="connsiteY4" fmla="*/ 1954343 h 1954343"/>
              <a:gd name="connsiteX5" fmla="*/ 217975 w 2456265"/>
              <a:gd name="connsiteY5" fmla="*/ 1954343 h 1954343"/>
              <a:gd name="connsiteX6" fmla="*/ 0 w 2456265"/>
              <a:gd name="connsiteY6" fmla="*/ 1736368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6265" h="1954343">
                <a:moveTo>
                  <a:pt x="0" y="0"/>
                </a:moveTo>
                <a:lnTo>
                  <a:pt x="2456265" y="0"/>
                </a:lnTo>
                <a:lnTo>
                  <a:pt x="2456265" y="1739820"/>
                </a:lnTo>
                <a:lnTo>
                  <a:pt x="2452185" y="1780298"/>
                </a:lnTo>
                <a:cubicBezTo>
                  <a:pt x="2431859" y="1879625"/>
                  <a:pt x="2343974" y="1954343"/>
                  <a:pt x="2238638" y="1954343"/>
                </a:cubicBezTo>
                <a:lnTo>
                  <a:pt x="217975" y="1954343"/>
                </a:lnTo>
                <a:cubicBezTo>
                  <a:pt x="97591" y="1954343"/>
                  <a:pt x="0" y="1856752"/>
                  <a:pt x="0" y="17363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1311710" y="550528"/>
            <a:ext cx="406719" cy="443223"/>
          </a:xfrm>
          <a:custGeom>
            <a:avLst/>
            <a:gdLst>
              <a:gd name="connsiteX0" fmla="*/ 0 w 427416"/>
              <a:gd name="connsiteY0" fmla="*/ 0 h 358106"/>
              <a:gd name="connsiteX1" fmla="*/ 26986 w 427416"/>
              <a:gd name="connsiteY1" fmla="*/ 0 h 358106"/>
              <a:gd name="connsiteX2" fmla="*/ 400430 w 427416"/>
              <a:gd name="connsiteY2" fmla="*/ 0 h 358106"/>
              <a:gd name="connsiteX3" fmla="*/ 427416 w 427416"/>
              <a:gd name="connsiteY3" fmla="*/ 0 h 358106"/>
              <a:gd name="connsiteX4" fmla="*/ 427416 w 427416"/>
              <a:gd name="connsiteY4" fmla="*/ 286485 h 358106"/>
              <a:gd name="connsiteX5" fmla="*/ 213708 w 427416"/>
              <a:gd name="connsiteY5" fmla="*/ 358106 h 358106"/>
              <a:gd name="connsiteX6" fmla="*/ 0 w 427416"/>
              <a:gd name="connsiteY6" fmla="*/ 286485 h 35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416" h="358106">
                <a:moveTo>
                  <a:pt x="0" y="0"/>
                </a:moveTo>
                <a:lnTo>
                  <a:pt x="26986" y="0"/>
                </a:lnTo>
                <a:lnTo>
                  <a:pt x="400430" y="0"/>
                </a:lnTo>
                <a:lnTo>
                  <a:pt x="427416" y="0"/>
                </a:lnTo>
                <a:lnTo>
                  <a:pt x="427416" y="286485"/>
                </a:lnTo>
                <a:lnTo>
                  <a:pt x="213708" y="358106"/>
                </a:lnTo>
                <a:lnTo>
                  <a:pt x="0" y="2864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72000" rIns="0" bIns="108000"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123DEC-A5C5-46A3-86FB-AE47876F1485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</a:fld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Individual Team Member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6295603" y="1661705"/>
            <a:ext cx="2625311" cy="1954343"/>
          </a:xfrm>
          <a:custGeom>
            <a:avLst/>
            <a:gdLst>
              <a:gd name="connsiteX0" fmla="*/ 58650 w 2625311"/>
              <a:gd name="connsiteY0" fmla="*/ 0 h 1954343"/>
              <a:gd name="connsiteX1" fmla="*/ 2625311 w 2625311"/>
              <a:gd name="connsiteY1" fmla="*/ 0 h 1954343"/>
              <a:gd name="connsiteX2" fmla="*/ 2625311 w 2625311"/>
              <a:gd name="connsiteY2" fmla="*/ 1954343 h 1954343"/>
              <a:gd name="connsiteX3" fmla="*/ 58650 w 2625311"/>
              <a:gd name="connsiteY3" fmla="*/ 1954343 h 1954343"/>
              <a:gd name="connsiteX4" fmla="*/ 0 w 2625311"/>
              <a:gd name="connsiteY4" fmla="*/ 1895693 h 1954343"/>
              <a:gd name="connsiteX5" fmla="*/ 0 w 2625311"/>
              <a:gd name="connsiteY5" fmla="*/ 58650 h 1954343"/>
              <a:gd name="connsiteX6" fmla="*/ 58650 w 2625311"/>
              <a:gd name="connsiteY6" fmla="*/ 0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311" h="1954343">
                <a:moveTo>
                  <a:pt x="58650" y="0"/>
                </a:moveTo>
                <a:lnTo>
                  <a:pt x="2625311" y="0"/>
                </a:lnTo>
                <a:lnTo>
                  <a:pt x="2625311" y="1954343"/>
                </a:lnTo>
                <a:lnTo>
                  <a:pt x="58650" y="1954343"/>
                </a:lnTo>
                <a:cubicBezTo>
                  <a:pt x="26258" y="1954343"/>
                  <a:pt x="0" y="1928085"/>
                  <a:pt x="0" y="1895693"/>
                </a:cubicBezTo>
                <a:lnTo>
                  <a:pt x="0" y="58650"/>
                </a:lnTo>
                <a:cubicBezTo>
                  <a:pt x="0" y="26258"/>
                  <a:pt x="26258" y="0"/>
                  <a:pt x="586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656945" y="1661705"/>
            <a:ext cx="2625311" cy="1954343"/>
          </a:xfrm>
          <a:custGeom>
            <a:avLst/>
            <a:gdLst>
              <a:gd name="connsiteX0" fmla="*/ 58650 w 2625311"/>
              <a:gd name="connsiteY0" fmla="*/ 0 h 1954343"/>
              <a:gd name="connsiteX1" fmla="*/ 2625311 w 2625311"/>
              <a:gd name="connsiteY1" fmla="*/ 0 h 1954343"/>
              <a:gd name="connsiteX2" fmla="*/ 2625311 w 2625311"/>
              <a:gd name="connsiteY2" fmla="*/ 1954343 h 1954343"/>
              <a:gd name="connsiteX3" fmla="*/ 58650 w 2625311"/>
              <a:gd name="connsiteY3" fmla="*/ 1954343 h 1954343"/>
              <a:gd name="connsiteX4" fmla="*/ 0 w 2625311"/>
              <a:gd name="connsiteY4" fmla="*/ 1895693 h 1954343"/>
              <a:gd name="connsiteX5" fmla="*/ 0 w 2625311"/>
              <a:gd name="connsiteY5" fmla="*/ 58650 h 1954343"/>
              <a:gd name="connsiteX6" fmla="*/ 58650 w 2625311"/>
              <a:gd name="connsiteY6" fmla="*/ 0 h 19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311" h="1954343">
                <a:moveTo>
                  <a:pt x="58650" y="0"/>
                </a:moveTo>
                <a:lnTo>
                  <a:pt x="2625311" y="0"/>
                </a:lnTo>
                <a:lnTo>
                  <a:pt x="2625311" y="1954343"/>
                </a:lnTo>
                <a:lnTo>
                  <a:pt x="58650" y="1954343"/>
                </a:lnTo>
                <a:cubicBezTo>
                  <a:pt x="26258" y="1954343"/>
                  <a:pt x="0" y="1928085"/>
                  <a:pt x="0" y="1895693"/>
                </a:cubicBezTo>
                <a:lnTo>
                  <a:pt x="0" y="58650"/>
                </a:lnTo>
                <a:cubicBezTo>
                  <a:pt x="0" y="26258"/>
                  <a:pt x="26258" y="0"/>
                  <a:pt x="586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gallery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18"/>
          <p:cNvSpPr>
            <a:spLocks noGrp="1"/>
          </p:cNvSpPr>
          <p:nvPr>
            <p:ph type="pic" sz="quarter" idx="26" hasCustomPrompt="1"/>
          </p:nvPr>
        </p:nvSpPr>
        <p:spPr>
          <a:xfrm>
            <a:off x="7969154" y="5094000"/>
            <a:ext cx="2871124" cy="1224245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7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6367963" y="3259010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8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634975" y="3260883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9" name="Picture Placeholder 18"/>
          <p:cNvSpPr>
            <a:spLocks noGrp="1"/>
          </p:cNvSpPr>
          <p:nvPr>
            <p:ph type="pic" sz="quarter" idx="25" hasCustomPrompt="1"/>
          </p:nvPr>
        </p:nvSpPr>
        <p:spPr>
          <a:xfrm>
            <a:off x="4100951" y="3257137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5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367963" y="1447108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634975" y="1448981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4100951" y="1445235"/>
            <a:ext cx="2206800" cy="176400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993642" y="1445235"/>
            <a:ext cx="3045600" cy="4873010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 smtClean="0"/>
              <a:t>Drag your image here/click on picture icon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0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Footer goes here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Subtitle goes here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360" y="837500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hyperlink" Target="HTC%20vive%20&#20307;&#39564;&#20043;%20Modbox%20-%20&#34394;&#25311;&#28216;&#20048;&#22330;.avi" TargetMode="External"/><Relationship Id="rId4" Type="http://schemas.openxmlformats.org/officeDocument/2006/relationships/image" Target="../media/image16.jpeg"/><Relationship Id="rId3" Type="http://schemas.openxmlformats.org/officeDocument/2006/relationships/hyperlink" Target="cosmic%20trip.avi" TargetMode="External"/><Relationship Id="rId2" Type="http://schemas.openxmlformats.org/officeDocument/2006/relationships/image" Target="../media/image15.png"/><Relationship Id="rId1" Type="http://schemas.openxmlformats.org/officeDocument/2006/relationships/hyperlink" Target="Budget%20Cuts%20-%20&#38388;&#35853;-&#31192;&#23494;&#28508;&#20837;.avi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hyperlink" Target="Oculus+leapmotion03.avi" TargetMode="External"/><Relationship Id="rId2" Type="http://schemas.openxmlformats.org/officeDocument/2006/relationships/image" Target="../media/image18.jpeg"/><Relationship Id="rId1" Type="http://schemas.openxmlformats.org/officeDocument/2006/relationships/hyperlink" Target="Oculus+leapmotion02.avi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jpeg"/><Relationship Id="rId3" Type="http://schemas.openxmlformats.org/officeDocument/2006/relationships/hyperlink" Target="&#39550;&#39542;vr.avi" TargetMode="External"/><Relationship Id="rId2" Type="http://schemas.openxmlformats.org/officeDocument/2006/relationships/image" Target="../media/image20.jpeg"/><Relationship Id="rId1" Type="http://schemas.openxmlformats.org/officeDocument/2006/relationships/hyperlink" Target="Virtuix%20Omni%20VR&#36305;&#27493;&#26426;.av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jpeg"/><Relationship Id="rId3" Type="http://schemas.openxmlformats.org/officeDocument/2006/relationships/hyperlink" Target="VR&#21160;&#29289;&#35299;&#21078;&#23454;&#35757;.mp4" TargetMode="External"/><Relationship Id="rId2" Type="http://schemas.openxmlformats.org/officeDocument/2006/relationships/image" Target="../media/image22.jpeg"/><Relationship Id="rId1" Type="http://schemas.openxmlformats.org/officeDocument/2006/relationships/hyperlink" Target="zspace2.av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7.jpeg"/><Relationship Id="rId3" Type="http://schemas.openxmlformats.org/officeDocument/2006/relationships/hyperlink" Target="&#12298;&#22833;&#28966;&#19990;&#30028;%20Onblur&#12299;KINECT&#20132;&#20114;&#28436;&#31034;.avi" TargetMode="External"/><Relationship Id="rId2" Type="http://schemas.openxmlformats.org/officeDocument/2006/relationships/image" Target="../media/image26.jpeg"/><Relationship Id="rId1" Type="http://schemas.openxmlformats.org/officeDocument/2006/relationships/hyperlink" Target="Kinect-&#20882;&#38505;5&#20010;&#23567;&#28216;&#25103;.avi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9.jpeg"/><Relationship Id="rId3" Type="http://schemas.openxmlformats.org/officeDocument/2006/relationships/hyperlink" Target="HoloLens-Apps-Holostudio.avi" TargetMode="External"/><Relationship Id="rId2" Type="http://schemas.openxmlformats.org/officeDocument/2006/relationships/image" Target="../media/image28.jpeg"/><Relationship Id="rId1" Type="http://schemas.openxmlformats.org/officeDocument/2006/relationships/hyperlink" Target="HoloLens&#19982;&#24320;&#21457;&#32773;.avi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hyperlink" Target="VR-interaction03.avi" TargetMode="External"/><Relationship Id="rId3" Type="http://schemas.openxmlformats.org/officeDocument/2006/relationships/hyperlink" Target="VR-interaction02.avi" TargetMode="External"/><Relationship Id="rId2" Type="http://schemas.openxmlformats.org/officeDocument/2006/relationships/image" Target="../media/image30.jpeg"/><Relationship Id="rId1" Type="http://schemas.openxmlformats.org/officeDocument/2006/relationships/hyperlink" Target="VR-interaction01.av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6" Type="http://schemas.openxmlformats.org/officeDocument/2006/relationships/hyperlink" Target="https://www.vive.com/cn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hyperlink" Target="http://www.microsoft.com/microsoft-hololens/en-us" TargetMode="External"/><Relationship Id="rId2" Type="http://schemas.openxmlformats.org/officeDocument/2006/relationships/image" Target="../media/image2.jpeg"/><Relationship Id="rId1" Type="http://schemas.openxmlformats.org/officeDocument/2006/relationships/hyperlink" Target="http://zspac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8960" y="4247385"/>
            <a:ext cx="34340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1"/>
                </a:solidFill>
                <a:latin typeface="+mn-ea"/>
              </a:rPr>
              <a:t>交互设计第三节课</a:t>
            </a:r>
            <a:endParaRPr lang="zh-CN" altLang="en-US" sz="3200" b="1" dirty="0" smtClean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023047" y="4900400"/>
            <a:ext cx="4145907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VR交互介绍</a:t>
            </a:r>
            <a:endParaRPr lang="en-US" altLang="zh-CN" sz="120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243015" y="5521753"/>
            <a:ext cx="1705970" cy="427697"/>
          </a:xfrm>
          <a:prstGeom prst="roundRect">
            <a:avLst>
              <a:gd name="adj" fmla="val 453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243014" y="2309405"/>
            <a:ext cx="1705972" cy="17059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bg2"/>
                </a:solidFill>
              </a:rPr>
              <a:t>VR</a:t>
            </a:r>
            <a:endParaRPr lang="en-US" altLang="zh-CN" sz="54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helmet interaction law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头盔类交互规律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" name="图片占位符 1" descr="D:\Backup\桌面\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66890" y="1112520"/>
            <a:ext cx="4351655" cy="244792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594360" y="2137410"/>
            <a:ext cx="5294630" cy="177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追踪。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由一个或多个传感器所组成的红外追踪系统使6DOF成为可能。Oculus的追踪传感器位于固定摄像头上，而Vive则将其放置在了HMD(头戴式显示器)当中。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占位符 1" descr="D:\Backup\桌面\图片4.png图片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66890" y="3652838"/>
            <a:ext cx="4351655" cy="2447290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94360" y="5405755"/>
            <a:ext cx="52603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46C3FB"/>
                </a:solidFill>
              </a:rPr>
              <a:t>Oculus与Vive的灯塔位置追踪模式对比：</a:t>
            </a:r>
            <a:endParaRPr lang="zh-CN" altLang="en-US">
              <a:solidFill>
                <a:srgbClr val="46C3F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helmet interaction law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头盔类交互规律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" name="图片占位符 1" descr="D:\Backup\桌面\图片5.png图片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36945" y="918845"/>
            <a:ext cx="2845435" cy="244792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594360" y="2137410"/>
            <a:ext cx="5294630" cy="3371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输入设备。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具体的输入设备取决于你所采用的系统平台。Google Cardboard本身只有一个按钮，相应的交互模式仅包含简单的“看”和点击。HTC Vive需要两个6DOF控制器，而Oculus则搭配了Xbox One手柄，不过最终也会进化为双6DOF控制器“Oculus Touch”。这些输入设备都能为用户带来更高级的沉浸化交互体验。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其他输入模式还包括手势追踪等等。其中最著名的当属Leap Motion，你甚至可以将其搭载在HMD上配合使用。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占位符 1" descr="D:\Backup\桌面\图片6.png图片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66890" y="3578861"/>
            <a:ext cx="4351655" cy="220789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pic>
        <p:nvPicPr>
          <p:cNvPr id="5" name="图片占位符 1" descr="D:\Backup\桌面\图片7.png图片7"/>
          <p:cNvPicPr>
            <a:picLocks noChangeAspect="1"/>
          </p:cNvPicPr>
          <p:nvPr/>
        </p:nvPicPr>
        <p:blipFill>
          <a:blip r:embed="rId3"/>
          <a:srcRect t="-11584" b="-11584"/>
          <a:stretch>
            <a:fillRect/>
          </a:stretch>
        </p:blipFill>
        <p:spPr>
          <a:xfrm>
            <a:off x="8953500" y="906145"/>
            <a:ext cx="2845435" cy="24644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headsets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头盔不同类型案例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5245" y="5634355"/>
            <a:ext cx="26441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46C3FB"/>
                </a:solidFill>
              </a:rPr>
              <a:t>夏日课程</a:t>
            </a:r>
            <a:r>
              <a:rPr lang="zh-CN" altLang="en-US" sz="1400">
                <a:solidFill>
                  <a:srgbClr val="46C3FB"/>
                </a:solidFill>
              </a:rPr>
              <a:t>（不需要手柄操作）</a:t>
            </a:r>
            <a:endParaRPr lang="zh-CN" altLang="en-US" sz="1400">
              <a:solidFill>
                <a:srgbClr val="46C3FB"/>
              </a:solidFill>
            </a:endParaRPr>
          </a:p>
        </p:txBody>
      </p:sp>
      <p:pic>
        <p:nvPicPr>
          <p:cNvPr id="2" name="图片 1" descr="夏日课程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583055"/>
            <a:ext cx="7852410" cy="441706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headsets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头盔不同类型案例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4360" y="1608455"/>
            <a:ext cx="10187940" cy="4233545"/>
            <a:chOff x="936" y="2030"/>
            <a:chExt cx="16044" cy="6667"/>
          </a:xfrm>
        </p:grpSpPr>
        <p:sp>
          <p:nvSpPr>
            <p:cNvPr id="4" name="文本框 3">
              <a:hlinkClick r:id="rId1" action="ppaction://hlinkfile"/>
            </p:cNvPr>
            <p:cNvSpPr txBox="1"/>
            <p:nvPr/>
          </p:nvSpPr>
          <p:spPr>
            <a:xfrm>
              <a:off x="12816" y="2737"/>
              <a:ext cx="4164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>
                  <a:solidFill>
                    <a:srgbClr val="46C3FB"/>
                  </a:solidFill>
                </a:rPr>
                <a:t>Budget Cuts </a:t>
              </a:r>
              <a:r>
                <a:rPr lang="en-US" altLang="zh-CN">
                  <a:solidFill>
                    <a:srgbClr val="46C3FB"/>
                  </a:solidFill>
                </a:rPr>
                <a:t>(HTC vive)</a:t>
              </a:r>
              <a:endParaRPr lang="en-US" altLang="zh-CN">
                <a:solidFill>
                  <a:srgbClr val="46C3FB"/>
                </a:solidFill>
              </a:endParaRPr>
            </a:p>
          </p:txBody>
        </p:sp>
        <p:pic>
          <p:nvPicPr>
            <p:cNvPr id="6" name="图片 5">
              <a:hlinkClick r:id="rId1" action="ppaction://hlinkfile"/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" y="2030"/>
              <a:ext cx="10590" cy="1991"/>
            </a:xfrm>
            <a:prstGeom prst="rect">
              <a:avLst/>
            </a:prstGeom>
            <a:ln>
              <a:solidFill>
                <a:schemeClr val="accent2">
                  <a:lumMod val="90000"/>
                  <a:lumOff val="10000"/>
                </a:schemeClr>
              </a:solidFill>
            </a:ln>
          </p:spPr>
        </p:pic>
        <p:pic>
          <p:nvPicPr>
            <p:cNvPr id="8" name="图片 7" descr="D:\Backup\桌面\sdf.jpgsdf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rcRect t="17743" r="283"/>
            <a:stretch>
              <a:fillRect/>
            </a:stretch>
          </p:blipFill>
          <p:spPr>
            <a:xfrm>
              <a:off x="936" y="4413"/>
              <a:ext cx="10590" cy="1975"/>
            </a:xfrm>
            <a:prstGeom prst="rect">
              <a:avLst/>
            </a:prstGeom>
            <a:ln>
              <a:solidFill>
                <a:schemeClr val="accent2">
                  <a:lumMod val="90000"/>
                  <a:lumOff val="10000"/>
                </a:schemeClr>
              </a:solidFill>
            </a:ln>
          </p:spPr>
        </p:pic>
        <p:sp>
          <p:nvSpPr>
            <p:cNvPr id="9" name="文本框 8">
              <a:hlinkClick r:id="rId3" action="ppaction://hlinkfile"/>
            </p:cNvPr>
            <p:cNvSpPr txBox="1"/>
            <p:nvPr/>
          </p:nvSpPr>
          <p:spPr>
            <a:xfrm>
              <a:off x="12816" y="5112"/>
              <a:ext cx="4164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>
                  <a:solidFill>
                    <a:srgbClr val="46C3FB"/>
                  </a:solidFill>
                </a:rPr>
                <a:t>cosmic trip </a:t>
              </a:r>
              <a:r>
                <a:rPr lang="en-US" altLang="zh-CN">
                  <a:solidFill>
                    <a:srgbClr val="46C3FB"/>
                  </a:solidFill>
                  <a:sym typeface="+mn-ea"/>
                </a:rPr>
                <a:t>(HTC vive)</a:t>
              </a:r>
              <a:endParaRPr lang="zh-CN" altLang="en-US">
                <a:solidFill>
                  <a:srgbClr val="46C3FB"/>
                </a:solidFill>
              </a:endParaRPr>
            </a:p>
          </p:txBody>
        </p:sp>
        <p:pic>
          <p:nvPicPr>
            <p:cNvPr id="10" name="图片 9" descr="D:\Backup\桌面\dfgdf、.jpgdfgdf、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36" y="6853"/>
              <a:ext cx="10590" cy="1844"/>
            </a:xfrm>
            <a:prstGeom prst="rect">
              <a:avLst/>
            </a:prstGeom>
            <a:ln>
              <a:solidFill>
                <a:schemeClr val="accent2">
                  <a:lumMod val="90000"/>
                  <a:lumOff val="10000"/>
                </a:schemeClr>
              </a:solidFill>
            </a:ln>
          </p:spPr>
        </p:pic>
        <p:sp>
          <p:nvSpPr>
            <p:cNvPr id="13" name="文本框 12">
              <a:hlinkClick r:id="rId5" action="ppaction://hlinkfile"/>
            </p:cNvPr>
            <p:cNvSpPr txBox="1"/>
            <p:nvPr/>
          </p:nvSpPr>
          <p:spPr>
            <a:xfrm>
              <a:off x="12816" y="7487"/>
              <a:ext cx="4164" cy="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>
                  <a:solidFill>
                    <a:srgbClr val="46C3FB"/>
                  </a:solidFill>
                </a:rPr>
                <a:t>虚拟游乐场</a:t>
              </a:r>
              <a:r>
                <a:rPr lang="en-US" altLang="zh-CN">
                  <a:solidFill>
                    <a:srgbClr val="46C3FB"/>
                  </a:solidFill>
                  <a:sym typeface="+mn-ea"/>
                </a:rPr>
                <a:t>(HTC vive)</a:t>
              </a:r>
              <a:endParaRPr>
                <a:solidFill>
                  <a:srgbClr val="46C3FB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headsets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头盔不同类型案例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1698625" y="5596890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46C3FB"/>
                </a:solidFill>
              </a:rPr>
              <a:t>Oculus+leapmotion</a:t>
            </a:r>
            <a:r>
              <a:rPr lang="en-US" altLang="zh-CN">
                <a:solidFill>
                  <a:srgbClr val="46C3FB"/>
                </a:solidFill>
              </a:rPr>
              <a:t>02</a:t>
            </a:r>
            <a:endParaRPr lang="en-US" altLang="zh-CN">
              <a:solidFill>
                <a:srgbClr val="46C3FB"/>
              </a:solidFill>
            </a:endParaRPr>
          </a:p>
        </p:txBody>
      </p:sp>
      <p:pic>
        <p:nvPicPr>
          <p:cNvPr id="6" name="图片 5" descr="D:\Backup\桌面\RTX截图未命名.jpgRTX截图未命名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" y="1922780"/>
            <a:ext cx="5321935" cy="301244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  <p:sp>
        <p:nvSpPr>
          <p:cNvPr id="13" name="文本框 12">
            <a:hlinkClick r:id="rId3" action="ppaction://hlinkfile"/>
          </p:cNvPr>
          <p:cNvSpPr txBox="1"/>
          <p:nvPr/>
        </p:nvSpPr>
        <p:spPr>
          <a:xfrm>
            <a:off x="7470775" y="5596890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olidFill>
                  <a:srgbClr val="46C3FB"/>
                </a:solidFill>
              </a:rPr>
              <a:t>Oculus+leapmotion03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3" name="图片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890" y="1922780"/>
            <a:ext cx="5375910" cy="3024505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headsets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头盔不同类型案例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1698625" y="5596890"/>
            <a:ext cx="26441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olidFill>
                  <a:srgbClr val="46C3FB"/>
                </a:solidFill>
              </a:rPr>
              <a:t>Virtuix Omni VR跑步机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6" name="图片 5" descr="D:\Backup\桌面\RTXsdf.jpgRTXsdf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" y="1939925"/>
            <a:ext cx="5321935" cy="297815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  <p:sp>
        <p:nvSpPr>
          <p:cNvPr id="13" name="文本框 12">
            <a:hlinkClick r:id="rId3" action="ppaction://hlinkfile"/>
          </p:cNvPr>
          <p:cNvSpPr txBox="1"/>
          <p:nvPr/>
        </p:nvSpPr>
        <p:spPr>
          <a:xfrm>
            <a:off x="7470775" y="5596890"/>
            <a:ext cx="27508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olidFill>
                  <a:srgbClr val="46C3FB"/>
                </a:solidFill>
              </a:rPr>
              <a:t>驾驶vr </a:t>
            </a:r>
            <a:r>
              <a:rPr lang="en-US" sz="1600">
                <a:solidFill>
                  <a:srgbClr val="46C3FB"/>
                </a:solidFill>
              </a:rPr>
              <a:t>(</a:t>
            </a:r>
            <a:r>
              <a:rPr lang="zh-CN" altLang="en-US" sz="1600">
                <a:solidFill>
                  <a:srgbClr val="46C3FB"/>
                </a:solidFill>
              </a:rPr>
              <a:t>驾驶传感器等装置</a:t>
            </a:r>
            <a:r>
              <a:rPr lang="en-US" sz="1600">
                <a:solidFill>
                  <a:srgbClr val="46C3FB"/>
                </a:solidFill>
              </a:rPr>
              <a:t>)</a:t>
            </a:r>
            <a:endParaRPr lang="en-US" sz="1600">
              <a:solidFill>
                <a:srgbClr val="46C3FB"/>
              </a:solidFill>
            </a:endParaRPr>
          </a:p>
        </p:txBody>
      </p:sp>
      <p:pic>
        <p:nvPicPr>
          <p:cNvPr id="3" name="图片 2" descr="D:\Backup\桌面\RTX截图未命sdf.jpgRTX截图未命sdf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7603" y="1922780"/>
            <a:ext cx="5150485" cy="3024505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26255" y="4247385"/>
            <a:ext cx="353949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2"/>
                </a:solidFill>
                <a:sym typeface="+mn-ea"/>
              </a:rPr>
              <a:t>Z SPACE</a:t>
            </a:r>
            <a:r>
              <a:rPr lang="zh-CN" altLang="en-US" sz="3200" b="1" dirty="0" smtClean="0">
                <a:solidFill>
                  <a:schemeClr val="accent2"/>
                </a:solidFill>
                <a:sym typeface="+mn-ea"/>
              </a:rPr>
              <a:t>交互规律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023047" y="4900400"/>
            <a:ext cx="4145907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空间的舒适度、操作规律、布局规律、案例参考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43014" y="2309405"/>
            <a:ext cx="1705972" cy="17059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2"/>
                </a:solidFill>
              </a:rPr>
              <a:t>03</a:t>
            </a:r>
            <a:endParaRPr lang="zh-CN" altLang="en-US" sz="6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 space</a:t>
            </a:r>
            <a:r>
              <a:t>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accent2"/>
                </a:solidFill>
                <a:sym typeface="+mn-ea"/>
              </a:rPr>
              <a:t>Z space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1698625" y="5596890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zspace2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6" name="图片 5" descr="D:\Backup\桌面\sdf.jpgsdf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" y="1962150"/>
            <a:ext cx="5321935" cy="293370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  <p:sp>
        <p:nvSpPr>
          <p:cNvPr id="13" name="文本框 12">
            <a:hlinkClick r:id="rId3" action="ppaction://hlinkfile"/>
          </p:cNvPr>
          <p:cNvSpPr txBox="1"/>
          <p:nvPr/>
        </p:nvSpPr>
        <p:spPr>
          <a:xfrm>
            <a:off x="7470775" y="5596890"/>
            <a:ext cx="27508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动物解剖实训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3" name="图片 2" descr="D:\Backup\桌面\dfg.jpgdf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7603" y="2026920"/>
            <a:ext cx="5150485" cy="2816225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 space</a:t>
            </a:r>
            <a:r>
              <a:t> Interactive summary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accent2"/>
                </a:solidFill>
                <a:sym typeface="+mn-ea"/>
              </a:rPr>
              <a:t>Z space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交互总结</a:t>
            </a:r>
            <a:endParaRPr lang="zh-CN" altLang="en-US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7185" y="205105"/>
            <a:ext cx="7533640" cy="6447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 space</a:t>
            </a:r>
            <a:r>
              <a:t> Interactive summary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accent2"/>
                </a:solidFill>
                <a:sym typeface="+mn-ea"/>
              </a:rPr>
              <a:t>Z space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交互总结</a:t>
            </a:r>
            <a:endParaRPr lang="zh-CN" altLang="en-US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5610" y="328930"/>
            <a:ext cx="6543040" cy="6323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60060" y="1900451"/>
            <a:ext cx="3057098" cy="3057098"/>
          </a:xfrm>
          <a:prstGeom prst="ellipse">
            <a:avLst/>
          </a:prstGeom>
          <a:solidFill>
            <a:srgbClr val="00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zh-CN" altLang="en-US" sz="3600" dirty="0" smtClean="0"/>
              <a:t>目录</a:t>
            </a:r>
            <a:endParaRPr lang="en-US" altLang="zh-CN" sz="3600" dirty="0" smtClean="0"/>
          </a:p>
          <a:p>
            <a:pPr algn="ctr"/>
            <a:r>
              <a:rPr lang="en-US" altLang="zh-CN" sz="3600" dirty="0" smtClean="0"/>
              <a:t>CONTENT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7610604" y="1599359"/>
            <a:ext cx="2545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01   VR</a:t>
            </a:r>
            <a:r>
              <a:rPr lang="zh-CN" altLang="en-US" b="1" dirty="0" smtClean="0">
                <a:solidFill>
                  <a:schemeClr val="accent2"/>
                </a:solidFill>
              </a:rPr>
              <a:t>的几种设备介绍</a:t>
            </a:r>
            <a:endParaRPr lang="zh-CN" altLang="en-US" b="1" dirty="0" smtClean="0">
              <a:solidFill>
                <a:schemeClr val="accent2"/>
              </a:solidFill>
            </a:endParaRPr>
          </a:p>
        </p:txBody>
      </p:sp>
      <p:sp>
        <p:nvSpPr>
          <p:cNvPr id="6" name="矩形 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610604" y="1946472"/>
            <a:ext cx="3988405" cy="254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HTC、zspace、HoloLens、Kinect</a:t>
            </a:r>
            <a:endParaRPr lang="en-US" altLang="zh-CN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0604" y="2625877"/>
            <a:ext cx="2545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02   VR</a:t>
            </a:r>
            <a:r>
              <a:rPr lang="zh-CN" altLang="en-US" b="1" dirty="0">
                <a:solidFill>
                  <a:schemeClr val="accent2"/>
                </a:solidFill>
              </a:rPr>
              <a:t>头盔类交互规律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8" name="矩形 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610604" y="2972990"/>
            <a:ext cx="3988405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手机VR、手柄VR设备、leapmotionVR头盔设备、其他结合设备；</a:t>
            </a:r>
            <a:endParaRPr lang="en-US" altLang="zh-CN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lvl="0" algn="l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VR头盔类3D空间的环境影响以及交互信息识别特征</a:t>
            </a:r>
            <a:endParaRPr lang="en-US" altLang="zh-CN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0604" y="3646813"/>
            <a:ext cx="245173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03   ZSPACE</a:t>
            </a:r>
            <a:r>
              <a:rPr lang="zh-CN" altLang="en-US" b="1" dirty="0" smtClean="0">
                <a:solidFill>
                  <a:schemeClr val="accent2"/>
                </a:solidFill>
              </a:rPr>
              <a:t>交互规律</a:t>
            </a:r>
            <a:endParaRPr lang="zh-CN" altLang="en-US" b="1" dirty="0" smtClean="0">
              <a:solidFill>
                <a:schemeClr val="accent2"/>
              </a:solidFill>
            </a:endParaRPr>
          </a:p>
        </p:txBody>
      </p:sp>
      <p:sp>
        <p:nvSpPr>
          <p:cNvPr id="10" name="矩形 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610604" y="3993926"/>
            <a:ext cx="3988405" cy="254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空间的舒适度、操作规律、布局规律、案例参考</a:t>
            </a:r>
            <a:endParaRPr lang="en-US" altLang="zh-CN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10604" y="4662639"/>
            <a:ext cx="35102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04   Kinect</a:t>
            </a:r>
            <a:r>
              <a:rPr lang="zh-CN" altLang="en-US" b="1" dirty="0">
                <a:solidFill>
                  <a:schemeClr val="accent2"/>
                </a:solidFill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</a:rPr>
              <a:t>HoloLens</a:t>
            </a:r>
            <a:r>
              <a:rPr lang="zh-CN" altLang="en-US" b="1" dirty="0">
                <a:solidFill>
                  <a:schemeClr val="accent2"/>
                </a:solidFill>
              </a:rPr>
              <a:t>等的介绍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610604" y="5009752"/>
            <a:ext cx="3988405" cy="254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Kinect操作案例和HoloLens操作案例&amp;交互方式介绍</a:t>
            </a:r>
            <a:endParaRPr lang="en-US" altLang="zh-CN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337644" y="1599359"/>
            <a:ext cx="0" cy="593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37644" y="2625877"/>
            <a:ext cx="0" cy="593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337644" y="3611623"/>
            <a:ext cx="0" cy="593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337644" y="4662639"/>
            <a:ext cx="0" cy="593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41699" y="4247385"/>
            <a:ext cx="530860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sym typeface="+mn-ea"/>
              </a:rPr>
              <a:t>Kinect</a:t>
            </a:r>
            <a:r>
              <a:rPr lang="zh-CN" altLang="en-US" sz="3200" b="1" dirty="0">
                <a:solidFill>
                  <a:schemeClr val="accent2"/>
                </a:solidFill>
                <a:sym typeface="+mn-ea"/>
              </a:rPr>
              <a:t>和</a:t>
            </a:r>
            <a:r>
              <a:rPr lang="en-US" altLang="zh-CN" sz="3200" b="1" dirty="0">
                <a:solidFill>
                  <a:schemeClr val="accent2"/>
                </a:solidFill>
                <a:sym typeface="+mn-ea"/>
              </a:rPr>
              <a:t>HoloLens</a:t>
            </a:r>
            <a:r>
              <a:rPr lang="zh-CN" altLang="en-US" sz="3200" b="1" dirty="0">
                <a:solidFill>
                  <a:schemeClr val="accent2"/>
                </a:solidFill>
                <a:sym typeface="+mn-ea"/>
              </a:rPr>
              <a:t>等的介绍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023047" y="4900400"/>
            <a:ext cx="4145907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Kinect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操作案例和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HoloLens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操作案例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交互方式介绍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43014" y="2309405"/>
            <a:ext cx="1705972" cy="17059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2"/>
                </a:solidFill>
              </a:rPr>
              <a:t>04</a:t>
            </a:r>
            <a:endParaRPr lang="zh-CN" altLang="en-US" sz="6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Kinect &amp; HoloLens</a:t>
            </a:r>
            <a:r>
              <a:t>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Kinect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HoloLens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1698625" y="5596890"/>
            <a:ext cx="26441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Kinect-冒险5个小游戏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6" name="图片 5" descr="D:\Backup\桌面\fgfgh.jpgfgfgh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" y="1985328"/>
            <a:ext cx="5321935" cy="2887345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  <p:sp>
        <p:nvSpPr>
          <p:cNvPr id="13" name="文本框 12">
            <a:hlinkClick r:id="rId3" action="ppaction://hlinkfile"/>
          </p:cNvPr>
          <p:cNvSpPr txBox="1"/>
          <p:nvPr/>
        </p:nvSpPr>
        <p:spPr>
          <a:xfrm>
            <a:off x="7470775" y="5596890"/>
            <a:ext cx="27508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失焦世界 Onblur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3" name="图片 2" descr="D:\Backup\桌面\RTX截图未命名.jpgRTX截图未命名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7603" y="2145030"/>
            <a:ext cx="5150485" cy="2580005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Kinect &amp; HoloLens</a:t>
            </a:r>
            <a:r>
              <a:t> different types of cases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Kinect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HoloLens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案例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1698625" y="5596890"/>
            <a:ext cx="26441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HoloLens与开发者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6" name="图片 5" descr="D:\Backup\桌面\RTX截图未命名sdfDF.jpgRTX截图未命名sdfDF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" y="2297431"/>
            <a:ext cx="5321935" cy="226314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  <p:sp>
        <p:nvSpPr>
          <p:cNvPr id="13" name="文本框 12">
            <a:hlinkClick r:id="rId3" action="ppaction://hlinkfile"/>
          </p:cNvPr>
          <p:cNvSpPr txBox="1"/>
          <p:nvPr/>
        </p:nvSpPr>
        <p:spPr>
          <a:xfrm>
            <a:off x="7259320" y="5596890"/>
            <a:ext cx="32042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HoloLens-Apps-Holostudio</a:t>
            </a:r>
            <a:endParaRPr>
              <a:solidFill>
                <a:srgbClr val="46C3FB"/>
              </a:solidFill>
            </a:endParaRPr>
          </a:p>
        </p:txBody>
      </p:sp>
      <p:pic>
        <p:nvPicPr>
          <p:cNvPr id="3" name="图片 2" descr="D:\Backup\桌面\SDFG.jpgSDF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7603" y="2289493"/>
            <a:ext cx="5150485" cy="2291080"/>
          </a:xfrm>
          <a:prstGeom prst="rect">
            <a:avLst/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交互研究分享</a:t>
            </a:r>
            <a:endParaRPr lang="zh-CN" altLang="en-US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share interaction research</a:t>
            </a:r>
          </a:p>
        </p:txBody>
      </p:sp>
      <p:pic>
        <p:nvPicPr>
          <p:cNvPr id="2" name="图片 1" descr="asdfasdf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1390650"/>
            <a:ext cx="7754620" cy="4366895"/>
          </a:xfrm>
          <a:prstGeom prst="rect">
            <a:avLst/>
          </a:prstGeom>
        </p:spPr>
      </p:pic>
      <p:sp>
        <p:nvSpPr>
          <p:cNvPr id="4" name="文本框 3">
            <a:hlinkClick r:id="rId1" action="ppaction://hlinkfile"/>
          </p:cNvPr>
          <p:cNvSpPr txBox="1"/>
          <p:nvPr/>
        </p:nvSpPr>
        <p:spPr>
          <a:xfrm>
            <a:off x="594360" y="2386965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VR-interaction01</a:t>
            </a:r>
            <a:endParaRPr>
              <a:solidFill>
                <a:srgbClr val="46C3FB"/>
              </a:solidFill>
            </a:endParaRPr>
          </a:p>
        </p:txBody>
      </p:sp>
      <p:sp>
        <p:nvSpPr>
          <p:cNvPr id="3" name="文本框 2">
            <a:hlinkClick r:id="rId3" action="ppaction://hlinkfile"/>
          </p:cNvPr>
          <p:cNvSpPr txBox="1"/>
          <p:nvPr/>
        </p:nvSpPr>
        <p:spPr>
          <a:xfrm>
            <a:off x="594360" y="3246120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VR-interaction0</a:t>
            </a:r>
            <a:r>
              <a:rPr lang="en-US">
                <a:solidFill>
                  <a:srgbClr val="46C3FB"/>
                </a:solidFill>
              </a:rPr>
              <a:t>2</a:t>
            </a:r>
            <a:endParaRPr lang="en-US">
              <a:solidFill>
                <a:srgbClr val="46C3FB"/>
              </a:solidFill>
            </a:endParaRPr>
          </a:p>
        </p:txBody>
      </p:sp>
      <p:sp>
        <p:nvSpPr>
          <p:cNvPr id="5" name="文本框 4">
            <a:hlinkClick r:id="rId4" action="ppaction://hlinkfile"/>
          </p:cNvPr>
          <p:cNvSpPr txBox="1"/>
          <p:nvPr/>
        </p:nvSpPr>
        <p:spPr>
          <a:xfrm>
            <a:off x="594360" y="4098290"/>
            <a:ext cx="2644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solidFill>
                  <a:srgbClr val="46C3FB"/>
                </a:solidFill>
              </a:rPr>
              <a:t>VR-interaction0</a:t>
            </a:r>
            <a:r>
              <a:rPr lang="en-US">
                <a:solidFill>
                  <a:srgbClr val="46C3FB"/>
                </a:solidFill>
              </a:rPr>
              <a:t>3</a:t>
            </a:r>
            <a:endParaRPr lang="en-US">
              <a:solidFill>
                <a:srgbClr val="46C3F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3236885" y="2"/>
            <a:ext cx="5712725" cy="3243212"/>
          </a:xfrm>
          <a:custGeom>
            <a:avLst/>
            <a:gdLst>
              <a:gd name="connsiteX0" fmla="*/ 0 w 5712725"/>
              <a:gd name="connsiteY0" fmla="*/ 0 h 3243212"/>
              <a:gd name="connsiteX1" fmla="*/ 5712725 w 5712725"/>
              <a:gd name="connsiteY1" fmla="*/ 0 h 3243212"/>
              <a:gd name="connsiteX2" fmla="*/ 5712725 w 5712725"/>
              <a:gd name="connsiteY2" fmla="*/ 2247397 h 3243212"/>
              <a:gd name="connsiteX3" fmla="*/ 2867279 w 5712725"/>
              <a:gd name="connsiteY3" fmla="*/ 3243212 h 3243212"/>
              <a:gd name="connsiteX4" fmla="*/ 0 w 5712725"/>
              <a:gd name="connsiteY4" fmla="*/ 2316809 h 32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2725" h="3243212">
                <a:moveTo>
                  <a:pt x="0" y="0"/>
                </a:moveTo>
                <a:lnTo>
                  <a:pt x="5712725" y="0"/>
                </a:lnTo>
                <a:lnTo>
                  <a:pt x="5712725" y="2247397"/>
                </a:lnTo>
                <a:lnTo>
                  <a:pt x="2867279" y="3243212"/>
                </a:lnTo>
                <a:lnTo>
                  <a:pt x="0" y="23168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 bwMode="auto">
          <a:xfrm rot="10800000">
            <a:off x="3231374" y="5053263"/>
            <a:ext cx="5734761" cy="1804738"/>
          </a:xfrm>
          <a:custGeom>
            <a:avLst/>
            <a:gdLst>
              <a:gd name="connsiteX0" fmla="*/ 2889315 w 5734761"/>
              <a:gd name="connsiteY0" fmla="*/ 1804738 h 1804738"/>
              <a:gd name="connsiteX1" fmla="*/ 0 w 5734761"/>
              <a:gd name="connsiteY1" fmla="*/ 871214 h 1804738"/>
              <a:gd name="connsiteX2" fmla="*/ 0 w 5734761"/>
              <a:gd name="connsiteY2" fmla="*/ 0 h 1804738"/>
              <a:gd name="connsiteX3" fmla="*/ 5734761 w 5734761"/>
              <a:gd name="connsiteY3" fmla="*/ 0 h 1804738"/>
              <a:gd name="connsiteX4" fmla="*/ 5734761 w 5734761"/>
              <a:gd name="connsiteY4" fmla="*/ 808923 h 180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761" h="1804738">
                <a:moveTo>
                  <a:pt x="2889315" y="1804738"/>
                </a:moveTo>
                <a:lnTo>
                  <a:pt x="0" y="871214"/>
                </a:lnTo>
                <a:lnTo>
                  <a:pt x="0" y="0"/>
                </a:lnTo>
                <a:lnTo>
                  <a:pt x="5734761" y="0"/>
                </a:lnTo>
                <a:lnTo>
                  <a:pt x="5734761" y="808923"/>
                </a:lnTo>
                <a:close/>
              </a:path>
            </a:pathLst>
          </a:custGeom>
          <a:solidFill>
            <a:srgbClr val="00D4D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5447731" y="2236821"/>
            <a:ext cx="129653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89914" y="5851915"/>
            <a:ext cx="38404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深圳市国泰安教育技术股份有效公司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0005" y="348400"/>
            <a:ext cx="195199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altLang="zh-CN" sz="6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8560" y="1382434"/>
            <a:ext cx="2214880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谢谢观看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99902" y="4247385"/>
            <a:ext cx="3592195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sz="3200" b="1" dirty="0" smtClean="0">
                <a:solidFill>
                  <a:schemeClr val="accent2"/>
                </a:solidFill>
                <a:sym typeface="+mn-ea"/>
              </a:rPr>
              <a:t>的几种设备介绍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023047" y="4900400"/>
            <a:ext cx="4145907" cy="2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HTC vive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Z space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HoloLens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Kinect</a:t>
            </a:r>
            <a:endParaRPr lang="en-US" altLang="zh-CN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43014" y="2309405"/>
            <a:ext cx="1705972" cy="17059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2"/>
                </a:solidFill>
              </a:rPr>
              <a:t>01</a:t>
            </a:r>
            <a:endParaRPr lang="zh-CN" altLang="en-US" sz="6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56944" y="1661705"/>
            <a:ext cx="2456613" cy="3918907"/>
          </a:xfrm>
          <a:prstGeom prst="roundRect">
            <a:avLst>
              <a:gd name="adj" fmla="val 8873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62982" y="1661705"/>
            <a:ext cx="2456613" cy="3918907"/>
          </a:xfrm>
          <a:prstGeom prst="roundRect">
            <a:avLst>
              <a:gd name="adj" fmla="val 887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72407" y="1661705"/>
            <a:ext cx="2456613" cy="3918907"/>
          </a:xfrm>
          <a:prstGeom prst="roundRect">
            <a:avLst>
              <a:gd name="adj" fmla="val 8873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078444" y="1661705"/>
            <a:ext cx="2456613" cy="3918907"/>
          </a:xfrm>
          <a:prstGeom prst="roundRect">
            <a:avLst>
              <a:gd name="adj" fmla="val 887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pic>
        <p:nvPicPr>
          <p:cNvPr id="20" name="图片占位符 19" descr="D:\Backup\桌面\6e0dfcb7-15b5-4fc7-beb2-e4ff34ff7e1d.jpg6e0dfcb7-15b5-4fc7-beb2-e4ff34ff7e1d">
            <a:hlinkClick r:id="rId1"/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3463329" y="4067810"/>
            <a:ext cx="2456265" cy="1070610"/>
          </a:xfrm>
        </p:spPr>
      </p:pic>
      <p:pic>
        <p:nvPicPr>
          <p:cNvPr id="21" name="图片占位符 20" descr="D:\Backup\桌面\hololens.jpghololens">
            <a:hlinkClick r:id="rId3"/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>
          <a:xfrm>
            <a:off x="6272756" y="1998982"/>
            <a:ext cx="2456265" cy="1289050"/>
          </a:xfrm>
        </p:spPr>
      </p:pic>
      <p:pic>
        <p:nvPicPr>
          <p:cNvPr id="22" name="图片占位符 21" descr="D:\Backup\桌面\20150407142102_5499.png20150407142102_5499"/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b="9231"/>
          <a:stretch>
            <a:fillRect/>
          </a:stretch>
        </p:blipFill>
        <p:spPr>
          <a:xfrm>
            <a:off x="9078595" y="3823335"/>
            <a:ext cx="2456180" cy="1423670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HTC vive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Z space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HoloLens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Kinect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360" y="802800"/>
            <a:ext cx="9396000" cy="457200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 smtClean="0">
                <a:solidFill>
                  <a:schemeClr val="accent2"/>
                </a:solidFill>
                <a:sym typeface="+mn-ea"/>
              </a:rPr>
              <a:t>的几种设备介绍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38100" y="3694615"/>
            <a:ext cx="2094007" cy="231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HTC vive</a:t>
            </a:r>
            <a:endParaRPr kumimoji="0" lang="en-US" sz="1600" b="0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100" y="4087299"/>
            <a:ext cx="2094007" cy="139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HTC Vive通过以下三个部分致力于给使用者提供沉浸式体验：一个头戴式显示器、两个单手持控制器、一个能于空间内同时追踪显示器与控制器的定位系统（Lighthouse）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8976" y="4011295"/>
            <a:ext cx="1832256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37153" y="2082366"/>
            <a:ext cx="2094007" cy="231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Z space</a:t>
            </a:r>
            <a:endParaRPr kumimoji="0" lang="en-US" alt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Bold"/>
              <a:ea typeface="微软雅黑" panose="020B050302020402020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7153" y="2527120"/>
            <a:ext cx="2094007" cy="139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Z Space是一款全新的3D显示屏，由加州Infinite Z公司开发，可以跟踪用户的头的转动和手的动作，实时调整用户看到的3D图像。给计算机游戏和增强现实带来创新。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815437" y="2451116"/>
            <a:ext cx="1902747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46578" y="3796850"/>
            <a:ext cx="2094007" cy="231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HoloLens</a:t>
            </a:r>
            <a:endParaRPr kumimoji="0" lang="en-US" altLang="zh-CN" sz="1600" b="0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45943" y="4174294"/>
            <a:ext cx="2094007" cy="1180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眼镜将会追踪你的移动和视线，进而生成适当的虚拟对象，通过光线投射到你的眼中。因为设备知道你的方位，你可以通过手势与虚拟3D对象交互。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6553626" y="4087495"/>
            <a:ext cx="187893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252614" y="1927426"/>
            <a:ext cx="2094007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Kinect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Justus Bold"/>
              <a:ea typeface="微软雅黑" panose="020B0503020204020204" charset="-122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02449" y="2389325"/>
            <a:ext cx="2094007" cy="1180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Justus oldstyle"/>
                <a:ea typeface="微软雅黑" panose="020B0503020204020204" charset="-122"/>
                <a:cs typeface="+mn-cs"/>
              </a:rPr>
              <a:t>它是一种3D体感摄影机(开发代号“Project Natal”)，同时它导入了即时动态捕捉、影像辨识、麦克风输入、语音辨识、社群互动等功能。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Justus oldstyle"/>
              <a:ea typeface="微软雅黑" panose="020B0503020204020204" charset="-122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9416544" y="2313321"/>
            <a:ext cx="178150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 descr="u=1815595275,2760124698&amp;fm=11&amp;gp=0">
            <a:hlinkClick r:id="rId6" action="ppaction://hlinkfile"/>
          </p:cNvPr>
          <p:cNvPicPr>
            <a:picLocks noChangeAspect="1"/>
          </p:cNvPicPr>
          <p:nvPr>
            <p:ph type="pic" sz="quarter" idx="16"/>
          </p:nvPr>
        </p:nvPicPr>
        <p:blipFill>
          <a:blip r:embed="rId7"/>
          <a:srcRect l="16436" t="11553" r="14022" b="15254"/>
          <a:stretch>
            <a:fillRect/>
          </a:stretch>
        </p:blipFill>
        <p:spPr>
          <a:xfrm>
            <a:off x="641985" y="1971675"/>
            <a:ext cx="2487930" cy="13436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99902" y="4247385"/>
            <a:ext cx="3592195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sz="3200" b="1" dirty="0">
                <a:solidFill>
                  <a:schemeClr val="accent2"/>
                </a:solidFill>
                <a:sym typeface="+mn-ea"/>
              </a:rPr>
              <a:t>头盔类交互规律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矩形 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662045" y="4900295"/>
            <a:ext cx="4843145" cy="6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手机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VR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、手柄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VR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设备、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leapmotionVR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头盔设备、其他结合设备；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/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VR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头盔类</a:t>
            </a:r>
            <a:r>
              <a:rPr lang="en-US" altLang="zh-CN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3D</a:t>
            </a:r>
            <a:r>
              <a: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空间的环境影响以及交互信息识别特征</a:t>
            </a:r>
            <a:endParaRPr lang="zh-CN" altLang="en-US" sz="12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43014" y="2309405"/>
            <a:ext cx="1705972" cy="17059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2"/>
                </a:solidFill>
              </a:rPr>
              <a:t>02</a:t>
            </a:r>
            <a:endParaRPr lang="zh-CN" altLang="en-US" sz="6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594360" y="541245"/>
            <a:ext cx="9396000" cy="304800"/>
          </a:xfrm>
        </p:spPr>
        <p:txBody>
          <a:bodyPr/>
          <a:p>
            <a:r>
              <a:rPr lang="en-US" altLang="zh-CN"/>
              <a:t>D</a:t>
            </a:r>
            <a:r>
              <a:rPr lang="zh-CN" altLang="en-US"/>
              <a:t>emand for environmental comfort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94360" y="802799"/>
            <a:ext cx="9396000" cy="457200"/>
          </a:xfrm>
        </p:spPr>
        <p:txBody>
          <a:bodyPr vert="horz" lIns="0" tIns="0" rIns="0" bIns="0" rtlCol="0" anchor="ctr" anchorCtr="0">
            <a:spAutoFit/>
          </a:bodyPr>
          <a:lstStyle/>
          <a:p>
            <a:pPr lvl="0" algn="l"/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VR对舒适度的需求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17" name="图片占位符 16" descr="图片1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5455920" y="1795145"/>
            <a:ext cx="5762625" cy="3240405"/>
          </a:xfrm>
          <a:prstGeom prst="rect">
            <a:avLst/>
          </a:prstGeom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94360" y="2137410"/>
            <a:ext cx="5294630" cy="1878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生理舒适度。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眩晕症的问题是我们必须面对的。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特别是在角色加、减速的时候要特别留意。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尽可能保持地平线的稳定，以避免晕船症状的出现。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594360" y="541245"/>
            <a:ext cx="9396000" cy="304800"/>
          </a:xfrm>
        </p:spPr>
        <p:txBody>
          <a:bodyPr/>
          <a:p>
            <a:r>
              <a:rPr lang="en-US" altLang="zh-CN"/>
              <a:t>D</a:t>
            </a:r>
            <a:r>
              <a:rPr lang="zh-CN" altLang="en-US"/>
              <a:t>emand for environmental comfort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94360" y="802799"/>
            <a:ext cx="9396000" cy="457200"/>
          </a:xfrm>
        </p:spPr>
        <p:txBody>
          <a:bodyPr vert="horz" lIns="0" tIns="0" rIns="0" bIns="0" rtlCol="0" anchor="ctr" anchorCtr="0">
            <a:spAutoFit/>
          </a:bodyPr>
          <a:lstStyle/>
          <a:p>
            <a:pPr lvl="0" algn="l"/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VR对舒适度的需求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占位符 1" descr="D:\Backup\桌面\图片8.png图片8"/>
          <p:cNvPicPr>
            <a:picLocks noChangeAspect="1"/>
          </p:cNvPicPr>
          <p:nvPr>
            <p:ph type="pic" sz="quarter" idx="17"/>
          </p:nvPr>
        </p:nvPicPr>
        <p:blipFill>
          <a:blip r:embed="rId1"/>
          <a:srcRect/>
          <a:stretch>
            <a:fillRect/>
          </a:stretch>
        </p:blipFill>
        <p:spPr>
          <a:xfrm>
            <a:off x="6010275" y="2134235"/>
            <a:ext cx="5208270" cy="27343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4360" y="2137410"/>
            <a:ext cx="5294630" cy="2731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心理舒适度。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人们在一些特定的虚拟环境当中同样会体验到与现实相对应的不适，譬如高空与恐高症，狭小的空间引发的幽闭恐怖症，空旷空间所造成的广场恐惧症等等。要注意虚拟对象的尺寸比例及互动关系。在现实中，如果有人向你抛来一个物体，你会本能的抓取、躲闪或是保护自己。合理利用现实当中人与环境的互动规律，不要反其道而行之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占位符 1" descr="D:\Backup\桌面\图片8.png图片8"/>
          <p:cNvPicPr>
            <a:picLocks noChangeAspect="1"/>
          </p:cNvPicPr>
          <p:nvPr>
            <p:ph type="pic" sz="quarter" idx="17"/>
          </p:nvPr>
        </p:nvPicPr>
        <p:blipFill>
          <a:blip r:embed="rId1"/>
          <a:srcRect/>
          <a:stretch>
            <a:fillRect/>
          </a:stretch>
        </p:blipFill>
        <p:spPr>
          <a:xfrm>
            <a:off x="769620" y="564515"/>
            <a:ext cx="10720070" cy="56280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/>
        </p:nvSpPr>
        <p:spPr>
          <a:xfrm>
            <a:off x="594360" y="541245"/>
            <a:ext cx="9396000" cy="304800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Tx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1218565" rtl="0" eaLnBrk="1" latinLnBrk="0" hangingPunct="1">
              <a:spcBef>
                <a:spcPct val="20000"/>
              </a:spcBef>
              <a:buFontTx/>
              <a:buNone/>
              <a:defRPr sz="373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218565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8565" rtl="0" eaLnBrk="1" latinLnBrk="0" hangingPunct="1">
              <a:spcBef>
                <a:spcPct val="20000"/>
              </a:spcBef>
              <a:buFontTx/>
              <a:buNone/>
              <a:defRPr sz="266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VR helmet interaction law</a:t>
            </a: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594360" y="802799"/>
            <a:ext cx="9396000" cy="457200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VR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头盔类交互规律</a:t>
            </a:r>
            <a:endParaRPr lang="en-US" altLang="zh-CN" b="1" dirty="0" smtClean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" name="图片占位符 1" descr="D:\Backup\桌面\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43295" y="2045335"/>
            <a:ext cx="5175250" cy="2910840"/>
          </a:xfrm>
          <a:prstGeom prst="rect">
            <a:avLst/>
          </a:prstGeom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94360" y="2137410"/>
            <a:ext cx="5294630" cy="2411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自由度。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三维空间为我们提供了六种运动方式，包括在X、Y、Z三个轴线上进行的旋转与移动。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HTC Hive与Oculus Rift这类高端VR设备所拥有的传感器还可以对发生在三个轴线上的位移进行追踪(+X、-X、+Y、-Y、+Z、-Z)，从而实现六自由度(6DOF)。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自定义 804">
      <a:dk1>
        <a:srgbClr val="242424"/>
      </a:dk1>
      <a:lt1>
        <a:srgbClr val="FFFFFF"/>
      </a:lt1>
      <a:dk2>
        <a:srgbClr val="242424"/>
      </a:dk2>
      <a:lt2>
        <a:srgbClr val="FFFFFF"/>
      </a:lt2>
      <a:accent1>
        <a:srgbClr val="00D4D3"/>
      </a:accent1>
      <a:accent2>
        <a:srgbClr val="003958"/>
      </a:accent2>
      <a:accent3>
        <a:srgbClr val="00D4D3"/>
      </a:accent3>
      <a:accent4>
        <a:srgbClr val="003958"/>
      </a:accent4>
      <a:accent5>
        <a:srgbClr val="00D4D3"/>
      </a:accent5>
      <a:accent6>
        <a:srgbClr val="003958"/>
      </a:accent6>
      <a:hlink>
        <a:srgbClr val="F33B48"/>
      </a:hlink>
      <a:folHlink>
        <a:srgbClr val="FFC00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2411</Words>
  <Application>WPS 演示</Application>
  <PresentationFormat>宽屏</PresentationFormat>
  <Paragraphs>208</Paragraphs>
  <Slides>24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Arial</vt:lpstr>
      <vt:lpstr>微软雅黑</vt:lpstr>
      <vt:lpstr>Justus oldstyle</vt:lpstr>
      <vt:lpstr>Justus Bold</vt:lpstr>
      <vt:lpstr>Calibri</vt:lpstr>
      <vt:lpstr>等线</vt:lpstr>
      <vt:lpstr>日本青柳衡山毛笔字体</vt:lpstr>
      <vt:lpstr>等线</vt:lpstr>
      <vt:lpstr>1_Office Theme</vt:lpstr>
      <vt:lpstr>PowerPoint 演示文稿</vt:lpstr>
      <vt:lpstr>PowerPoint 演示文稿</vt:lpstr>
      <vt:lpstr>PowerPoint 演示文稿</vt:lpstr>
      <vt:lpstr>VR的几种设备介绍</vt:lpstr>
      <vt:lpstr>PowerPoint 演示文稿</vt:lpstr>
      <vt:lpstr>VR对舒适度的需求</vt:lpstr>
      <vt:lpstr>VR对舒适度的需求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qian.yu</cp:lastModifiedBy>
  <cp:revision>76</cp:revision>
  <dcterms:created xsi:type="dcterms:W3CDTF">2016-12-13T08:41:00Z</dcterms:created>
  <dcterms:modified xsi:type="dcterms:W3CDTF">2017-03-25T07:37:16Z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